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7" r:id="rId1"/>
  </p:sldMasterIdLst>
  <p:notesMasterIdLst>
    <p:notesMasterId r:id="rId24"/>
  </p:notesMasterIdLst>
  <p:sldIdLst>
    <p:sldId id="256" r:id="rId2"/>
    <p:sldId id="257" r:id="rId3"/>
    <p:sldId id="259" r:id="rId4"/>
    <p:sldId id="260" r:id="rId5"/>
    <p:sldId id="284" r:id="rId6"/>
    <p:sldId id="285" r:id="rId7"/>
    <p:sldId id="261" r:id="rId8"/>
    <p:sldId id="286" r:id="rId9"/>
    <p:sldId id="287" r:id="rId10"/>
    <p:sldId id="288" r:id="rId11"/>
    <p:sldId id="289" r:id="rId12"/>
    <p:sldId id="290" r:id="rId13"/>
    <p:sldId id="291" r:id="rId14"/>
    <p:sldId id="292" r:id="rId15"/>
    <p:sldId id="293" r:id="rId16"/>
    <p:sldId id="263" r:id="rId17"/>
    <p:sldId id="258" r:id="rId18"/>
    <p:sldId id="294" r:id="rId19"/>
    <p:sldId id="295" r:id="rId20"/>
    <p:sldId id="266" r:id="rId21"/>
    <p:sldId id="296" r:id="rId22"/>
    <p:sldId id="270" r:id="rId23"/>
  </p:sldIdLst>
  <p:sldSz cx="9144000" cy="5143500" type="screen16x9"/>
  <p:notesSz cx="6858000" cy="9144000"/>
  <p:embeddedFontLst>
    <p:embeddedFont>
      <p:font typeface="Roboto Condensed Light" panose="020B0604020202020204" charset="0"/>
      <p:regular r:id="rId25"/>
      <p:bold r:id="rId26"/>
      <p:italic r:id="rId27"/>
      <p:boldItalic r:id="rId28"/>
    </p:embeddedFont>
    <p:embeddedFont>
      <p:font typeface="Roboto Condensed" panose="020B0604020202020204" charset="0"/>
      <p:regular r:id="rId29"/>
      <p:bold r:id="rId30"/>
      <p:italic r:id="rId31"/>
      <p:boldItalic r:id="rId32"/>
    </p:embeddedFont>
    <p:embeddedFont>
      <p:font typeface="Arvo" panose="020B0604020202020204" charset="0"/>
      <p:regular r:id="rId33"/>
      <p:bold r:id="rId34"/>
      <p:italic r:id="rId35"/>
      <p:bold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BF2C4A3-F9C8-49E7-AA02-B781026731DF}">
  <a:tblStyle styleId="{BBF2C4A3-F9C8-49E7-AA02-B781026731D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3" d="100"/>
          <a:sy n="93" d="100"/>
        </p:scale>
        <p:origin x="72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48150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048979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89365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2688658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813999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7544483" y="657775"/>
            <a:ext cx="1299300" cy="432900"/>
          </a:xfrm>
          <a:prstGeom prst="triangle">
            <a:avLst>
              <a:gd name="adj" fmla="val 32425"/>
            </a:avLst>
          </a:prstGeom>
          <a:solidFill>
            <a:srgbClr val="2632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</p:grpSpPr>
        <p:sp>
          <p:nvSpPr>
            <p:cNvPr id="12" name="Google Shape;12;p2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4" name="Google Shape;14;p2"/>
          <p:cNvGrpSpPr/>
          <p:nvPr/>
        </p:nvGrpSpPr>
        <p:grpSpPr>
          <a:xfrm rot="10800000" flipH="1">
            <a:off x="1" y="1090763"/>
            <a:ext cx="8847502" cy="2961975"/>
            <a:chOff x="-8178042" y="-4493254"/>
            <a:chExt cx="19483598" cy="6522736"/>
          </a:xfrm>
        </p:grpSpPr>
        <p:sp>
          <p:nvSpPr>
            <p:cNvPr id="15" name="Google Shape;15;p2"/>
            <p:cNvSpPr/>
            <p:nvPr/>
          </p:nvSpPr>
          <p:spPr>
            <a:xfrm>
              <a:off x="-8178042" y="-4493118"/>
              <a:ext cx="12968400" cy="6522600"/>
            </a:xfrm>
            <a:prstGeom prst="rect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7" name="Google Shape;17;p2"/>
          <p:cNvGrpSpPr/>
          <p:nvPr/>
        </p:nvGrpSpPr>
        <p:grpSpPr>
          <a:xfrm>
            <a:off x="3677236" y="4278349"/>
            <a:ext cx="5480829" cy="432996"/>
            <a:chOff x="5582265" y="4646738"/>
            <a:chExt cx="5480829" cy="432996"/>
          </a:xfrm>
        </p:grpSpPr>
        <p:sp>
          <p:nvSpPr>
            <p:cNvPr id="18" name="Google Shape;18;p2"/>
            <p:cNvSpPr/>
            <p:nvPr/>
          </p:nvSpPr>
          <p:spPr>
            <a:xfrm rot="10800000">
              <a:off x="5582265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" name="Google Shape;19;p2"/>
            <p:cNvGrpSpPr/>
            <p:nvPr/>
          </p:nvGrpSpPr>
          <p:grpSpPr>
            <a:xfrm flipH="1">
              <a:off x="5585232" y="4646738"/>
              <a:ext cx="5477861" cy="304551"/>
              <a:chOff x="-24158748" y="330075"/>
              <a:chExt cx="30568423" cy="1699506"/>
            </a:xfrm>
          </p:grpSpPr>
          <p:sp>
            <p:nvSpPr>
              <p:cNvPr id="20" name="Google Shape;20;p2"/>
              <p:cNvSpPr/>
              <p:nvPr/>
            </p:nvSpPr>
            <p:spPr>
              <a:xfrm>
                <a:off x="-24158748" y="330081"/>
                <a:ext cx="289080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4710175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2" name="Google Shape;22;p2"/>
          <p:cNvSpPr txBox="1">
            <a:spLocks noGrp="1"/>
          </p:cNvSpPr>
          <p:nvPr>
            <p:ph type="ctrTitle"/>
          </p:nvPr>
        </p:nvSpPr>
        <p:spPr>
          <a:xfrm>
            <a:off x="685800" y="1090750"/>
            <a:ext cx="5367900" cy="296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"/>
          <p:cNvSpPr/>
          <p:nvPr/>
        </p:nvSpPr>
        <p:spPr>
          <a:xfrm>
            <a:off x="5697214" y="2635519"/>
            <a:ext cx="889200" cy="296400"/>
          </a:xfrm>
          <a:prstGeom prst="triangle">
            <a:avLst>
              <a:gd name="adj" fmla="val 32425"/>
            </a:avLst>
          </a:prstGeom>
          <a:solidFill>
            <a:srgbClr val="2632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25" name="Google Shape;25;p3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</p:grpSpPr>
        <p:sp>
          <p:nvSpPr>
            <p:cNvPr id="26" name="Google Shape;26;p3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28" name="Google Shape;28;p3"/>
          <p:cNvGrpSpPr/>
          <p:nvPr/>
        </p:nvGrpSpPr>
        <p:grpSpPr>
          <a:xfrm rot="10800000" flipH="1">
            <a:off x="-2" y="2924826"/>
            <a:ext cx="6589087" cy="2027268"/>
            <a:chOff x="-9894852" y="-4493254"/>
            <a:chExt cx="21200407" cy="6522740"/>
          </a:xfrm>
        </p:grpSpPr>
        <p:sp>
          <p:nvSpPr>
            <p:cNvPr id="29" name="Google Shape;29;p3"/>
            <p:cNvSpPr/>
            <p:nvPr/>
          </p:nvSpPr>
          <p:spPr>
            <a:xfrm>
              <a:off x="-9894852" y="-4493114"/>
              <a:ext cx="14685300" cy="6522600"/>
            </a:xfrm>
            <a:prstGeom prst="rect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31" name="Google Shape;31;p3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32" name="Google Shape;32;p3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3" name="Google Shape;33;p3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34" name="Google Shape;34;p3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3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" name="Google Shape;36;p3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37" name="Google Shape;37;p3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38;p3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9" name="Google Shape;39;p3"/>
          <p:cNvSpPr txBox="1">
            <a:spLocks noGrp="1"/>
          </p:cNvSpPr>
          <p:nvPr>
            <p:ph type="ctrTitle"/>
          </p:nvPr>
        </p:nvSpPr>
        <p:spPr>
          <a:xfrm>
            <a:off x="463525" y="2871148"/>
            <a:ext cx="4094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ubTitle" idx="1"/>
          </p:nvPr>
        </p:nvSpPr>
        <p:spPr>
          <a:xfrm>
            <a:off x="463525" y="3975449"/>
            <a:ext cx="4094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2pPr>
            <a:lvl3pPr lvl="2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3pPr>
            <a:lvl4pPr lvl="3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4pPr>
            <a:lvl5pPr lvl="4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5pPr>
            <a:lvl6pPr lvl="5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6pPr>
            <a:lvl7pPr lvl="6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7pPr>
            <a:lvl8pPr lvl="7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8pPr>
            <a:lvl9pPr lvl="8" rtl="0">
              <a:spcBef>
                <a:spcPts val="1000"/>
              </a:spcBef>
              <a:spcAft>
                <a:spcPts val="100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3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4"/>
          <p:cNvSpPr/>
          <p:nvPr/>
        </p:nvSpPr>
        <p:spPr>
          <a:xfrm>
            <a:off x="7544483" y="657775"/>
            <a:ext cx="1299300" cy="432900"/>
          </a:xfrm>
          <a:prstGeom prst="triangle">
            <a:avLst>
              <a:gd name="adj" fmla="val 32425"/>
            </a:avLst>
          </a:prstGeom>
          <a:solidFill>
            <a:srgbClr val="2632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44" name="Google Shape;44;p4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</p:grpSpPr>
        <p:sp>
          <p:nvSpPr>
            <p:cNvPr id="45" name="Google Shape;45;p4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47" name="Google Shape;47;p4"/>
          <p:cNvGrpSpPr/>
          <p:nvPr/>
        </p:nvGrpSpPr>
        <p:grpSpPr>
          <a:xfrm rot="10800000" flipH="1">
            <a:off x="1" y="1090763"/>
            <a:ext cx="8847502" cy="2961975"/>
            <a:chOff x="-8178042" y="-4493254"/>
            <a:chExt cx="19483598" cy="6522736"/>
          </a:xfrm>
        </p:grpSpPr>
        <p:sp>
          <p:nvSpPr>
            <p:cNvPr id="48" name="Google Shape;48;p4"/>
            <p:cNvSpPr/>
            <p:nvPr/>
          </p:nvSpPr>
          <p:spPr>
            <a:xfrm>
              <a:off x="-8178042" y="-4493118"/>
              <a:ext cx="12968400" cy="6522600"/>
            </a:xfrm>
            <a:prstGeom prst="rect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49" name="Google Shape;49;p4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sp>
        <p:nvSpPr>
          <p:cNvPr id="50" name="Google Shape;50;p4"/>
          <p:cNvSpPr txBox="1">
            <a:spLocks noGrp="1"/>
          </p:cNvSpPr>
          <p:nvPr>
            <p:ph type="body" idx="1"/>
          </p:nvPr>
        </p:nvSpPr>
        <p:spPr>
          <a:xfrm>
            <a:off x="829775" y="1202000"/>
            <a:ext cx="5090700" cy="274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3000"/>
              <a:buChar char="▰"/>
              <a:defRPr sz="3000" i="1">
                <a:solidFill>
                  <a:srgbClr val="FFFFFF"/>
                </a:solidFill>
              </a:defRPr>
            </a:lvl1pPr>
            <a:lvl2pPr marL="914400" lvl="1" indent="-419100" rtl="0">
              <a:spcBef>
                <a:spcPts val="48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3000" i="1">
                <a:solidFill>
                  <a:srgbClr val="FFFFFF"/>
                </a:solidFill>
              </a:defRPr>
            </a:lvl2pPr>
            <a:lvl3pPr marL="1371600" lvl="2" indent="-419100" rtl="0">
              <a:spcBef>
                <a:spcPts val="48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3000" i="1">
                <a:solidFill>
                  <a:srgbClr val="FFFFFF"/>
                </a:solidFill>
              </a:defRPr>
            </a:lvl3pPr>
            <a:lvl4pPr marL="1828800" lvl="3" indent="-419100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3000" i="1">
                <a:solidFill>
                  <a:srgbClr val="FFFFFF"/>
                </a:solidFill>
              </a:defRPr>
            </a:lvl4pPr>
            <a:lvl5pPr marL="2286000" lvl="4" indent="-419100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3000" i="1">
                <a:solidFill>
                  <a:srgbClr val="FFFFFF"/>
                </a:solidFill>
              </a:defRPr>
            </a:lvl5pPr>
            <a:lvl6pPr marL="2743200" lvl="5" indent="-419100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3000" i="1">
                <a:solidFill>
                  <a:srgbClr val="FFFFFF"/>
                </a:solidFill>
              </a:defRPr>
            </a:lvl6pPr>
            <a:lvl7pPr marL="3200400" lvl="6" indent="-419100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3000" i="1">
                <a:solidFill>
                  <a:srgbClr val="FFFFFF"/>
                </a:solidFill>
              </a:defRPr>
            </a:lvl7pPr>
            <a:lvl8pPr marL="3657600" lvl="7" indent="-419100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3000" i="1">
                <a:solidFill>
                  <a:srgbClr val="FFFFFF"/>
                </a:solidFill>
              </a:defRPr>
            </a:lvl8pPr>
            <a:lvl9pPr marL="4114800" lvl="8" indent="-41910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3000" i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4"/>
          <p:cNvSpPr txBox="1"/>
          <p:nvPr/>
        </p:nvSpPr>
        <p:spPr>
          <a:xfrm>
            <a:off x="286600" y="1014575"/>
            <a:ext cx="6765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1">
                <a:solidFill>
                  <a:srgbClr val="FF9800"/>
                </a:solidFill>
              </a:rPr>
              <a:t>“</a:t>
            </a:r>
            <a:endParaRPr sz="7200" b="1">
              <a:solidFill>
                <a:srgbClr val="FF9800"/>
              </a:solidFill>
            </a:endParaRPr>
          </a:p>
        </p:txBody>
      </p:sp>
      <p:grpSp>
        <p:nvGrpSpPr>
          <p:cNvPr id="52" name="Google Shape;52;p4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53" name="Google Shape;53;p4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4" name="Google Shape;54;p4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55" name="Google Shape;55;p4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4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7" name="Google Shape;57;p4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58" name="Google Shape;58;p4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59;p4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0" name="Google Shape;60;p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oogle Shape;62;p5"/>
          <p:cNvGrpSpPr/>
          <p:nvPr/>
        </p:nvGrpSpPr>
        <p:grpSpPr>
          <a:xfrm>
            <a:off x="-4" y="40"/>
            <a:ext cx="7072430" cy="1327315"/>
            <a:chOff x="-4" y="40"/>
            <a:chExt cx="7072430" cy="1327315"/>
          </a:xfrm>
        </p:grpSpPr>
        <p:sp>
          <p:nvSpPr>
            <p:cNvPr id="63" name="Google Shape;63;p5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name="adj" fmla="val 32425"/>
              </a:avLst>
            </a:prstGeom>
            <a:solidFill>
              <a:srgbClr val="263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64" name="Google Shape;64;p5"/>
            <p:cNvGrpSpPr/>
            <p:nvPr/>
          </p:nvGrpSpPr>
          <p:grpSpPr>
            <a:xfrm rot="10800000" flipH="1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65" name="Google Shape;65;p5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66" name="Google Shape;66;p5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67" name="Google Shape;67;p5"/>
            <p:cNvGrpSpPr/>
            <p:nvPr/>
          </p:nvGrpSpPr>
          <p:grpSpPr>
            <a:xfrm rot="10800000" flipH="1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68" name="Google Shape;68;p5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69" name="Google Shape;69;p5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70" name="Google Shape;70;p5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71" name="Google Shape;71;p5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2" name="Google Shape;72;p5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73" name="Google Shape;73;p5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5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5" name="Google Shape;75;p5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76" name="Google Shape;76;p5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77;p5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8" name="Google Shape;78;p5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5"/>
          <p:cNvSpPr txBox="1">
            <a:spLocks noGrp="1"/>
          </p:cNvSpPr>
          <p:nvPr>
            <p:ph type="body" idx="1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▰"/>
              <a:defRPr/>
            </a:lvl1pPr>
            <a:lvl2pPr marL="914400" lvl="1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2pPr>
            <a:lvl3pPr marL="1371600" lvl="2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3pPr>
            <a:lvl4pPr marL="1828800" lvl="3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4pPr>
            <a:lvl5pPr marL="2286000" lvl="4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5pPr>
            <a:lvl6pPr marL="2743200" lvl="5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6pPr>
            <a:lvl7pPr marL="3200400" lvl="6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7pPr>
            <a:lvl8pPr marL="3657600" lvl="7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8pPr>
            <a:lvl9pPr marL="4114800" lvl="8" indent="-381000">
              <a:spcBef>
                <a:spcPts val="1000"/>
              </a:spcBef>
              <a:spcAft>
                <a:spcPts val="1000"/>
              </a:spcAft>
              <a:buSzPts val="2400"/>
              <a:buChar char="▻"/>
              <a:defRPr/>
            </a:lvl9pPr>
          </a:lstStyle>
          <a:p>
            <a:endParaRPr/>
          </a:p>
        </p:txBody>
      </p:sp>
      <p:sp>
        <p:nvSpPr>
          <p:cNvPr id="80" name="Google Shape;80;p5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Google Shape;82;p6"/>
          <p:cNvGrpSpPr/>
          <p:nvPr/>
        </p:nvGrpSpPr>
        <p:grpSpPr>
          <a:xfrm>
            <a:off x="-4" y="40"/>
            <a:ext cx="7072430" cy="1327315"/>
            <a:chOff x="-4" y="40"/>
            <a:chExt cx="7072430" cy="1327315"/>
          </a:xfrm>
        </p:grpSpPr>
        <p:sp>
          <p:nvSpPr>
            <p:cNvPr id="83" name="Google Shape;83;p6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name="adj" fmla="val 32425"/>
              </a:avLst>
            </a:prstGeom>
            <a:solidFill>
              <a:srgbClr val="263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84" name="Google Shape;84;p6"/>
            <p:cNvGrpSpPr/>
            <p:nvPr/>
          </p:nvGrpSpPr>
          <p:grpSpPr>
            <a:xfrm rot="10800000" flipH="1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85" name="Google Shape;85;p6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86" name="Google Shape;86;p6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87" name="Google Shape;87;p6"/>
            <p:cNvGrpSpPr/>
            <p:nvPr/>
          </p:nvGrpSpPr>
          <p:grpSpPr>
            <a:xfrm rot="10800000" flipH="1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88" name="Google Shape;88;p6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89" name="Google Shape;89;p6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90" name="Google Shape;90;p6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91" name="Google Shape;91;p6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2" name="Google Shape;92;p6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93" name="Google Shape;93;p6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6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5" name="Google Shape;95;p6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96" name="Google Shape;96;p6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6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8" name="Google Shape;98;p6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6"/>
          <p:cNvSpPr txBox="1">
            <a:spLocks noGrp="1"/>
          </p:cNvSpPr>
          <p:nvPr>
            <p:ph type="body" idx="1"/>
          </p:nvPr>
        </p:nvSpPr>
        <p:spPr>
          <a:xfrm>
            <a:off x="814275" y="1537988"/>
            <a:ext cx="3378300" cy="27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▰"/>
              <a:defRPr sz="2000"/>
            </a:lvl1pPr>
            <a:lvl2pPr marL="914400" lvl="1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2pPr>
            <a:lvl3pPr marL="1371600" lvl="2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3pPr>
            <a:lvl4pPr marL="1828800" lvl="3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4pPr>
            <a:lvl5pPr marL="2286000" lvl="4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5pPr>
            <a:lvl6pPr marL="2743200" lvl="5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6pPr>
            <a:lvl7pPr marL="3200400" lvl="6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7pPr>
            <a:lvl8pPr marL="3657600" lvl="7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8pPr>
            <a:lvl9pPr marL="4114800" lvl="8" indent="-355600">
              <a:spcBef>
                <a:spcPts val="1000"/>
              </a:spcBef>
              <a:spcAft>
                <a:spcPts val="1000"/>
              </a:spcAft>
              <a:buSzPts val="2000"/>
              <a:buChar char="▻"/>
              <a:defRPr sz="2000"/>
            </a:lvl9pPr>
          </a:lstStyle>
          <a:p>
            <a:endParaRPr/>
          </a:p>
        </p:txBody>
      </p:sp>
      <p:sp>
        <p:nvSpPr>
          <p:cNvPr id="100" name="Google Shape;100;p6"/>
          <p:cNvSpPr txBox="1">
            <a:spLocks noGrp="1"/>
          </p:cNvSpPr>
          <p:nvPr>
            <p:ph type="body" idx="2"/>
          </p:nvPr>
        </p:nvSpPr>
        <p:spPr>
          <a:xfrm>
            <a:off x="4396123" y="1537988"/>
            <a:ext cx="3378300" cy="27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▰"/>
              <a:defRPr sz="2000"/>
            </a:lvl1pPr>
            <a:lvl2pPr marL="914400" lvl="1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2pPr>
            <a:lvl3pPr marL="1371600" lvl="2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3pPr>
            <a:lvl4pPr marL="1828800" lvl="3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4pPr>
            <a:lvl5pPr marL="2286000" lvl="4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5pPr>
            <a:lvl6pPr marL="2743200" lvl="5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6pPr>
            <a:lvl7pPr marL="3200400" lvl="6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7pPr>
            <a:lvl8pPr marL="3657600" lvl="7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8pPr>
            <a:lvl9pPr marL="4114800" lvl="8" indent="-355600">
              <a:spcBef>
                <a:spcPts val="1000"/>
              </a:spcBef>
              <a:spcAft>
                <a:spcPts val="1000"/>
              </a:spcAft>
              <a:buSzPts val="2000"/>
              <a:buChar char="▻"/>
              <a:defRPr sz="2000"/>
            </a:lvl9pPr>
          </a:lstStyle>
          <a:p>
            <a:endParaRPr/>
          </a:p>
        </p:txBody>
      </p:sp>
      <p:sp>
        <p:nvSpPr>
          <p:cNvPr id="101" name="Google Shape;101;p6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" name="Google Shape;144;p9"/>
          <p:cNvGrpSpPr/>
          <p:nvPr/>
        </p:nvGrpSpPr>
        <p:grpSpPr>
          <a:xfrm>
            <a:off x="2466138" y="4472723"/>
            <a:ext cx="6686825" cy="670795"/>
            <a:chOff x="5589288" y="4472723"/>
            <a:chExt cx="6686825" cy="670795"/>
          </a:xfrm>
        </p:grpSpPr>
        <p:sp>
          <p:nvSpPr>
            <p:cNvPr id="145" name="Google Shape;145;p9"/>
            <p:cNvSpPr/>
            <p:nvPr/>
          </p:nvSpPr>
          <p:spPr>
            <a:xfrm rot="10800000">
              <a:off x="5589288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6" name="Google Shape;146;p9"/>
            <p:cNvGrpSpPr/>
            <p:nvPr/>
          </p:nvGrpSpPr>
          <p:grpSpPr>
            <a:xfrm flipH="1">
              <a:off x="5748896" y="4472723"/>
              <a:ext cx="6527217" cy="670795"/>
              <a:chOff x="-10101302" y="330075"/>
              <a:chExt cx="16532971" cy="1699506"/>
            </a:xfrm>
          </p:grpSpPr>
          <p:sp>
            <p:nvSpPr>
              <p:cNvPr id="147" name="Google Shape;147;p9"/>
              <p:cNvSpPr/>
              <p:nvPr/>
            </p:nvSpPr>
            <p:spPr>
              <a:xfrm>
                <a:off x="-10101302" y="330081"/>
                <a:ext cx="148464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148;p9"/>
              <p:cNvSpPr/>
              <p:nvPr/>
            </p:nvSpPr>
            <p:spPr>
              <a:xfrm>
                <a:off x="4732169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9" name="Google Shape;149;p9"/>
            <p:cNvGrpSpPr/>
            <p:nvPr/>
          </p:nvGrpSpPr>
          <p:grpSpPr>
            <a:xfrm flipH="1">
              <a:off x="5592255" y="4646738"/>
              <a:ext cx="6682918" cy="304563"/>
              <a:chOff x="-30922586" y="330075"/>
              <a:chExt cx="37293070" cy="1699569"/>
            </a:xfrm>
          </p:grpSpPr>
          <p:sp>
            <p:nvSpPr>
              <p:cNvPr id="150" name="Google Shape;150;p9"/>
              <p:cNvSpPr/>
              <p:nvPr/>
            </p:nvSpPr>
            <p:spPr>
              <a:xfrm>
                <a:off x="-30922586" y="330144"/>
                <a:ext cx="355881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9"/>
              <p:cNvSpPr/>
              <p:nvPr/>
            </p:nvSpPr>
            <p:spPr>
              <a:xfrm>
                <a:off x="4670984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52" name="Google Shape;152;p9"/>
          <p:cNvSpPr txBox="1">
            <a:spLocks noGrp="1"/>
          </p:cNvSpPr>
          <p:nvPr>
            <p:ph type="body" idx="1"/>
          </p:nvPr>
        </p:nvSpPr>
        <p:spPr>
          <a:xfrm>
            <a:off x="2682800" y="4636500"/>
            <a:ext cx="60042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1pPr>
          </a:lstStyle>
          <a:p>
            <a:endParaRPr/>
          </a:p>
        </p:txBody>
      </p:sp>
      <p:sp>
        <p:nvSpPr>
          <p:cNvPr id="153" name="Google Shape;153;p9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54" name="Google Shape;154;p9"/>
          <p:cNvGrpSpPr/>
          <p:nvPr/>
        </p:nvGrpSpPr>
        <p:grpSpPr>
          <a:xfrm rot="10800000">
            <a:off x="-8" y="-2"/>
            <a:ext cx="2202830" cy="670795"/>
            <a:chOff x="5575242" y="4472723"/>
            <a:chExt cx="2202830" cy="670795"/>
          </a:xfrm>
        </p:grpSpPr>
        <p:sp>
          <p:nvSpPr>
            <p:cNvPr id="155" name="Google Shape;155;p9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263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6" name="Google Shape;156;p9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57" name="Google Shape;157;p9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p9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9" name="Google Shape;159;p9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60" name="Google Shape;160;p9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161;p9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0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64" name="Google Shape;164;p10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165" name="Google Shape;165;p10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6" name="Google Shape;166;p10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67" name="Google Shape;167;p10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10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9" name="Google Shape;169;p10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70" name="Google Shape;170;p10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1;p10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72" name="Google Shape;172;p10"/>
          <p:cNvGrpSpPr/>
          <p:nvPr/>
        </p:nvGrpSpPr>
        <p:grpSpPr>
          <a:xfrm rot="10800000">
            <a:off x="-8" y="-2"/>
            <a:ext cx="2202830" cy="670795"/>
            <a:chOff x="5575242" y="4472723"/>
            <a:chExt cx="2202830" cy="670795"/>
          </a:xfrm>
        </p:grpSpPr>
        <p:sp>
          <p:nvSpPr>
            <p:cNvPr id="173" name="Google Shape;173;p10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263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4" name="Google Shape;174;p10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75" name="Google Shape;175;p10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10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7" name="Google Shape;177;p10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78" name="Google Shape;178;p10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179;p10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lvl="1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lvl="2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lvl="3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lvl="4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lvl="5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lvl="6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lvl="7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lvl="8" indent="-381000"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5" r:id="rId6"/>
    <p:sldLayoutId id="2147483656" r:id="rId7"/>
  </p:sldLayoutIdLst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1.jpg"/><Relationship Id="rId4" Type="http://schemas.openxmlformats.org/officeDocument/2006/relationships/image" Target="../media/image20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8.jp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1"/>
          <p:cNvSpPr txBox="1">
            <a:spLocks noGrp="1"/>
          </p:cNvSpPr>
          <p:nvPr>
            <p:ph type="ctrTitle"/>
          </p:nvPr>
        </p:nvSpPr>
        <p:spPr>
          <a:xfrm>
            <a:off x="685800" y="1090750"/>
            <a:ext cx="5367900" cy="296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 smtClean="0"/>
              <a:t>Алармен датчик за наличие на газ</a:t>
            </a:r>
            <a:endParaRPr dirty="0"/>
          </a:p>
        </p:txBody>
      </p:sp>
    </p:spTree>
  </p:cSld>
  <p:clrMapOvr>
    <a:masterClrMapping/>
  </p:clrMapOvr>
  <p:transition spd="slow">
    <p:comb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bg-BG" dirty="0"/>
              <a:t>20</a:t>
            </a:r>
            <a:r>
              <a:rPr lang="en-US" dirty="0"/>
              <a:t>k</a:t>
            </a:r>
            <a:r>
              <a:rPr lang="el-GR" dirty="0"/>
              <a:t>Ω</a:t>
            </a:r>
            <a:r>
              <a:rPr lang="bg-BG" dirty="0"/>
              <a:t> резистор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372" y="401706"/>
            <a:ext cx="1690387" cy="3766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078" y="852537"/>
            <a:ext cx="4736385" cy="3315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88443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 err="1"/>
              <a:t>NeoPixel</a:t>
            </a:r>
            <a:r>
              <a:rPr lang="en-US" dirty="0"/>
              <a:t> Ring </a:t>
            </a:r>
            <a:r>
              <a:rPr lang="bg-BG" dirty="0"/>
              <a:t>с 12 светлодиода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4758" y="2085223"/>
            <a:ext cx="2246484" cy="23004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Google Shape;267;p18"/>
          <p:cNvSpPr txBox="1">
            <a:spLocks/>
          </p:cNvSpPr>
          <p:nvPr/>
        </p:nvSpPr>
        <p:spPr>
          <a:xfrm>
            <a:off x="248186" y="1912200"/>
            <a:ext cx="3378300" cy="272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7D3E6"/>
              </a:buClr>
              <a:buSzPts val="1300"/>
              <a:buFont typeface="Roboto Condensed Light"/>
              <a:buNone/>
              <a:defRPr sz="13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spcBef>
                <a:spcPts val="600"/>
              </a:spcBef>
            </a:pPr>
            <a:r>
              <a:rPr lang="bg-BG" sz="2000" b="1" dirty="0" smtClean="0">
                <a:latin typeface="Roboto Condensed" panose="020B0604020202020204" charset="0"/>
                <a:ea typeface="Roboto Condensed" panose="020B0604020202020204" charset="0"/>
              </a:rPr>
              <a:t>Характеристики:</a:t>
            </a:r>
            <a:endParaRPr lang="en-US" sz="2000" b="1" dirty="0" smtClean="0">
              <a:latin typeface="Roboto Condensed" panose="020B0604020202020204" charset="0"/>
              <a:ea typeface="Roboto Condensed" panose="020B0604020202020204" charset="0"/>
            </a:endParaRP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bg-BG" altLang="bg-BG" sz="2000" dirty="0" smtClean="0">
                <a:solidFill>
                  <a:schemeClr val="tx1"/>
                </a:solidFill>
                <a:latin typeface="Roboto Condensed" panose="020B0604020202020204" charset="0"/>
                <a:ea typeface="Roboto Condensed" panose="020B0604020202020204" charset="0"/>
              </a:rPr>
              <a:t>Размери </a:t>
            </a:r>
            <a:r>
              <a:rPr lang="bg-BG" altLang="bg-BG" sz="2000" dirty="0">
                <a:solidFill>
                  <a:schemeClr val="tx1"/>
                </a:solidFill>
                <a:latin typeface="Roboto Condensed" panose="020B0604020202020204" charset="0"/>
                <a:ea typeface="Roboto Condensed" panose="020B0604020202020204" charset="0"/>
              </a:rPr>
              <a:t>диаметър: външен 37</a:t>
            </a:r>
            <a:r>
              <a:rPr lang="en-US" altLang="bg-BG" sz="2000" dirty="0">
                <a:solidFill>
                  <a:schemeClr val="tx1"/>
                </a:solidFill>
                <a:latin typeface="Roboto Condensed" panose="020B0604020202020204" charset="0"/>
                <a:ea typeface="Roboto Condensed" panose="020B0604020202020204" charset="0"/>
              </a:rPr>
              <a:t>mm, </a:t>
            </a:r>
            <a:r>
              <a:rPr lang="en-US" altLang="bg-BG" sz="2000" dirty="0" err="1">
                <a:solidFill>
                  <a:schemeClr val="tx1"/>
                </a:solidFill>
                <a:latin typeface="Roboto Condensed" panose="020B0604020202020204" charset="0"/>
                <a:ea typeface="Roboto Condensed" panose="020B0604020202020204" charset="0"/>
              </a:rPr>
              <a:t>вътрешен</a:t>
            </a:r>
            <a:r>
              <a:rPr lang="en-US" altLang="bg-BG" sz="2000" dirty="0">
                <a:solidFill>
                  <a:schemeClr val="tx1"/>
                </a:solidFill>
                <a:latin typeface="Roboto Condensed" panose="020B0604020202020204" charset="0"/>
                <a:ea typeface="Roboto Condensed" panose="020B0604020202020204" charset="0"/>
              </a:rPr>
              <a:t> 23mm </a:t>
            </a: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bg-BG" sz="2000" dirty="0" err="1">
                <a:solidFill>
                  <a:schemeClr val="tx1"/>
                </a:solidFill>
                <a:latin typeface="Roboto Condensed" panose="020B0604020202020204" charset="0"/>
                <a:ea typeface="Roboto Condensed" panose="020B0604020202020204" charset="0"/>
              </a:rPr>
              <a:t>Тегло</a:t>
            </a:r>
            <a:r>
              <a:rPr lang="en-US" altLang="bg-BG" sz="2000" dirty="0">
                <a:solidFill>
                  <a:schemeClr val="tx1"/>
                </a:solidFill>
                <a:latin typeface="Roboto Condensed" panose="020B0604020202020204" charset="0"/>
                <a:ea typeface="Roboto Condensed" panose="020B0604020202020204" charset="0"/>
              </a:rPr>
              <a:t>: 3,3гр </a:t>
            </a: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bg-BG" sz="2000" dirty="0" err="1">
                <a:solidFill>
                  <a:schemeClr val="tx1"/>
                </a:solidFill>
                <a:latin typeface="Roboto Condensed" panose="020B0604020202020204" charset="0"/>
                <a:ea typeface="Roboto Condensed" panose="020B0604020202020204" charset="0"/>
              </a:rPr>
              <a:t>Захранващо</a:t>
            </a:r>
            <a:r>
              <a:rPr lang="en-US" altLang="bg-BG" sz="2000" dirty="0">
                <a:solidFill>
                  <a:schemeClr val="tx1"/>
                </a:solidFill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altLang="bg-BG" sz="2000" dirty="0" err="1">
                <a:solidFill>
                  <a:schemeClr val="tx1"/>
                </a:solidFill>
                <a:latin typeface="Roboto Condensed" panose="020B0604020202020204" charset="0"/>
                <a:ea typeface="Roboto Condensed" panose="020B0604020202020204" charset="0"/>
              </a:rPr>
              <a:t>напрежение</a:t>
            </a:r>
            <a:r>
              <a:rPr lang="en-US" altLang="bg-BG" sz="2000" dirty="0">
                <a:solidFill>
                  <a:schemeClr val="tx1"/>
                </a:solidFill>
                <a:latin typeface="Roboto Condensed" panose="020B0604020202020204" charset="0"/>
                <a:ea typeface="Roboto Condensed" panose="020B0604020202020204" charset="0"/>
              </a:rPr>
              <a:t>: 5V </a:t>
            </a: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bg-BG" sz="2000" dirty="0" err="1">
                <a:solidFill>
                  <a:schemeClr val="tx1"/>
                </a:solidFill>
                <a:latin typeface="Roboto Condensed" panose="020B0604020202020204" charset="0"/>
                <a:ea typeface="Roboto Condensed" panose="020B0604020202020204" charset="0"/>
              </a:rPr>
              <a:t>Консумация</a:t>
            </a:r>
            <a:r>
              <a:rPr lang="en-US" altLang="bg-BG" sz="2000" dirty="0">
                <a:solidFill>
                  <a:schemeClr val="tx1"/>
                </a:solidFill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altLang="bg-BG" sz="2000" dirty="0" err="1">
                <a:solidFill>
                  <a:schemeClr val="tx1"/>
                </a:solidFill>
                <a:latin typeface="Roboto Condensed" panose="020B0604020202020204" charset="0"/>
                <a:ea typeface="Roboto Condensed" panose="020B0604020202020204" charset="0"/>
              </a:rPr>
              <a:t>на</a:t>
            </a:r>
            <a:r>
              <a:rPr lang="en-US" altLang="bg-BG" sz="2000" dirty="0">
                <a:solidFill>
                  <a:schemeClr val="tx1"/>
                </a:solidFill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altLang="bg-BG" sz="2000" dirty="0" err="1">
                <a:solidFill>
                  <a:schemeClr val="tx1"/>
                </a:solidFill>
                <a:latin typeface="Roboto Condensed" panose="020B0604020202020204" charset="0"/>
                <a:ea typeface="Roboto Condensed" panose="020B0604020202020204" charset="0"/>
              </a:rPr>
              <a:t>ток</a:t>
            </a:r>
            <a:r>
              <a:rPr lang="en-US" altLang="bg-BG" sz="2000" dirty="0">
                <a:solidFill>
                  <a:schemeClr val="tx1"/>
                </a:solidFill>
                <a:latin typeface="Roboto Condensed" panose="020B0604020202020204" charset="0"/>
                <a:ea typeface="Roboto Condensed" panose="020B0604020202020204" charset="0"/>
              </a:rPr>
              <a:t>: </a:t>
            </a:r>
            <a:r>
              <a:rPr lang="en-US" altLang="bg-BG" sz="2000" dirty="0" err="1">
                <a:solidFill>
                  <a:schemeClr val="tx1"/>
                </a:solidFill>
                <a:latin typeface="Roboto Condensed" panose="020B0604020202020204" charset="0"/>
                <a:ea typeface="Roboto Condensed" panose="020B0604020202020204" charset="0"/>
              </a:rPr>
              <a:t>приблизително</a:t>
            </a:r>
            <a:r>
              <a:rPr lang="en-US" altLang="bg-BG" sz="2000" dirty="0">
                <a:solidFill>
                  <a:schemeClr val="tx1"/>
                </a:solidFill>
                <a:latin typeface="Roboto Condensed" panose="020B0604020202020204" charset="0"/>
                <a:ea typeface="Roboto Condensed" panose="020B0604020202020204" charset="0"/>
              </a:rPr>
              <a:t> 18mA </a:t>
            </a:r>
            <a:r>
              <a:rPr lang="en-US" altLang="bg-BG" sz="2000" dirty="0" err="1">
                <a:solidFill>
                  <a:schemeClr val="tx1"/>
                </a:solidFill>
                <a:latin typeface="Roboto Condensed" panose="020B0604020202020204" charset="0"/>
                <a:ea typeface="Roboto Condensed" panose="020B0604020202020204" charset="0"/>
              </a:rPr>
              <a:t>на</a:t>
            </a:r>
            <a:r>
              <a:rPr lang="en-US" altLang="bg-BG" sz="2000" dirty="0">
                <a:solidFill>
                  <a:schemeClr val="tx1"/>
                </a:solidFill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altLang="bg-BG" sz="2000" dirty="0" err="1">
                <a:solidFill>
                  <a:schemeClr val="tx1"/>
                </a:solidFill>
                <a:latin typeface="Roboto Condensed" panose="020B0604020202020204" charset="0"/>
                <a:ea typeface="Roboto Condensed" panose="020B0604020202020204" charset="0"/>
              </a:rPr>
              <a:t>светодиод</a:t>
            </a:r>
            <a:r>
              <a:rPr lang="en-US" altLang="bg-BG" sz="2000" dirty="0">
                <a:solidFill>
                  <a:schemeClr val="tx1"/>
                </a:solidFill>
                <a:latin typeface="Roboto Condensed" panose="020B0604020202020204" charset="0"/>
                <a:ea typeface="Roboto Condensed" panose="020B0604020202020204" charset="0"/>
              </a:rPr>
              <a:t> </a:t>
            </a:r>
          </a:p>
          <a:p>
            <a:pPr marL="0" indent="0">
              <a:spcBef>
                <a:spcPts val="600"/>
              </a:spcBef>
            </a:pPr>
            <a:endParaRPr lang="ru-RU" sz="2000" dirty="0">
              <a:latin typeface="Roboto Condensed" panose="020B0604020202020204" charset="0"/>
              <a:ea typeface="Roboto Condensed" panose="020B060402020202020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3417" y="123747"/>
            <a:ext cx="6542965" cy="188983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90" t="16998" r="24069" b="14171"/>
          <a:stretch/>
        </p:blipFill>
        <p:spPr>
          <a:xfrm>
            <a:off x="3926635" y="2013584"/>
            <a:ext cx="2473994" cy="2372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85500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bg-BG" dirty="0"/>
              <a:t>Пиезозумер </a:t>
            </a:r>
            <a:r>
              <a:rPr lang="en-US" dirty="0"/>
              <a:t>5V</a:t>
            </a:r>
            <a:r>
              <a:rPr lang="bg-BG" dirty="0"/>
              <a:t>(</a:t>
            </a:r>
            <a:r>
              <a:rPr lang="en-US" dirty="0"/>
              <a:t>Buzzer</a:t>
            </a:r>
            <a:r>
              <a:rPr lang="bg-BG" dirty="0"/>
              <a:t>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  <p:sp>
        <p:nvSpPr>
          <p:cNvPr id="8" name="Google Shape;267;p18"/>
          <p:cNvSpPr txBox="1">
            <a:spLocks/>
          </p:cNvSpPr>
          <p:nvPr/>
        </p:nvSpPr>
        <p:spPr>
          <a:xfrm>
            <a:off x="322133" y="2616337"/>
            <a:ext cx="3378300" cy="17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7D3E6"/>
              </a:buClr>
              <a:buSzPts val="1300"/>
              <a:buFont typeface="Roboto Condensed Light"/>
              <a:buNone/>
              <a:defRPr sz="13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spcBef>
                <a:spcPts val="600"/>
              </a:spcBef>
            </a:pPr>
            <a:r>
              <a:rPr lang="bg-BG" sz="2000" b="1" dirty="0" smtClean="0">
                <a:latin typeface="Roboto Condensed" panose="020B0604020202020204" charset="0"/>
                <a:ea typeface="Roboto Condensed" panose="020B0604020202020204" charset="0"/>
              </a:rPr>
              <a:t>Характеристики:</a:t>
            </a:r>
            <a:endParaRPr lang="en-US" sz="2000" b="1" dirty="0" smtClean="0">
              <a:latin typeface="Roboto Condensed" panose="020B0604020202020204" charset="0"/>
              <a:ea typeface="Roboto Condensed" panose="020B0604020202020204" charset="0"/>
            </a:endParaRP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ru-RU" altLang="bg-BG" sz="2000" dirty="0" smtClean="0">
                <a:solidFill>
                  <a:schemeClr val="tx1"/>
                </a:solidFill>
                <a:latin typeface="Roboto Condensed" panose="020B0604020202020204" charset="0"/>
                <a:ea typeface="Roboto Condensed" panose="020B0604020202020204" charset="0"/>
              </a:rPr>
              <a:t>Тегло</a:t>
            </a:r>
            <a:r>
              <a:rPr lang="ru-RU" altLang="bg-BG" sz="2000" dirty="0">
                <a:solidFill>
                  <a:schemeClr val="tx1"/>
                </a:solidFill>
                <a:latin typeface="Roboto Condensed" panose="020B0604020202020204" charset="0"/>
                <a:ea typeface="Roboto Condensed" panose="020B0604020202020204" charset="0"/>
              </a:rPr>
              <a:t>: 15гр</a:t>
            </a: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ru-RU" altLang="bg-BG" sz="2000" dirty="0">
                <a:solidFill>
                  <a:schemeClr val="tx1"/>
                </a:solidFill>
                <a:latin typeface="Roboto Condensed" panose="020B0604020202020204" charset="0"/>
                <a:ea typeface="Roboto Condensed" panose="020B0604020202020204" charset="0"/>
              </a:rPr>
              <a:t>Захранващо напрежение: 5V</a:t>
            </a: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ru-RU" altLang="bg-BG" sz="2000" dirty="0">
                <a:solidFill>
                  <a:schemeClr val="tx1"/>
                </a:solidFill>
                <a:latin typeface="Roboto Condensed" panose="020B0604020202020204" charset="0"/>
                <a:ea typeface="Roboto Condensed" panose="020B0604020202020204" charset="0"/>
              </a:rPr>
              <a:t>Консумация на ток: 24mA</a:t>
            </a: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ru-RU" altLang="bg-BG" sz="2000" dirty="0">
                <a:solidFill>
                  <a:schemeClr val="tx1"/>
                </a:solidFill>
                <a:latin typeface="Roboto Condensed" panose="020B0604020202020204" charset="0"/>
                <a:ea typeface="Roboto Condensed" panose="020B0604020202020204" charset="0"/>
              </a:rPr>
              <a:t>Честотa: 2-3 kHz</a:t>
            </a:r>
            <a:endParaRPr lang="ru-RU" sz="2000" dirty="0">
              <a:latin typeface="Roboto Condensed" panose="020B0604020202020204" charset="0"/>
              <a:ea typeface="Roboto Condensed" panose="020B060402020202020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7510" y="1179598"/>
            <a:ext cx="2481409" cy="28682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71" b="15789"/>
          <a:stretch/>
        </p:blipFill>
        <p:spPr>
          <a:xfrm>
            <a:off x="-123290" y="934948"/>
            <a:ext cx="2427912" cy="17466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5015" y="2292464"/>
            <a:ext cx="2427912" cy="204973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6807" y="106723"/>
            <a:ext cx="2785581" cy="2507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44025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/>
              <a:t>Breadboard 400 </a:t>
            </a:r>
            <a:r>
              <a:rPr lang="bg-BG" dirty="0"/>
              <a:t>гнезда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3669" y="1406775"/>
            <a:ext cx="3963331" cy="27704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228" y="911049"/>
            <a:ext cx="3503487" cy="3503487"/>
          </a:xfrm>
          <a:prstGeom prst="rect">
            <a:avLst/>
          </a:prstGeom>
        </p:spPr>
      </p:pic>
      <p:sp>
        <p:nvSpPr>
          <p:cNvPr id="14" name="Google Shape;267;p18"/>
          <p:cNvSpPr txBox="1">
            <a:spLocks/>
          </p:cNvSpPr>
          <p:nvPr/>
        </p:nvSpPr>
        <p:spPr>
          <a:xfrm>
            <a:off x="2667272" y="105462"/>
            <a:ext cx="3378300" cy="17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7D3E6"/>
              </a:buClr>
              <a:buSzPts val="1300"/>
              <a:buFont typeface="Roboto Condensed Light"/>
              <a:buNone/>
              <a:defRPr sz="13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spcBef>
                <a:spcPts val="600"/>
              </a:spcBef>
            </a:pPr>
            <a:r>
              <a:rPr lang="bg-BG" sz="2000" b="1" dirty="0" smtClean="0">
                <a:latin typeface="Roboto Condensed" panose="020B0604020202020204" charset="0"/>
                <a:ea typeface="Roboto Condensed" panose="020B0604020202020204" charset="0"/>
              </a:rPr>
              <a:t>Характеристики:</a:t>
            </a:r>
            <a:endParaRPr lang="en-US" sz="2000" b="1" dirty="0" smtClean="0">
              <a:latin typeface="Roboto Condensed" panose="020B0604020202020204" charset="0"/>
              <a:ea typeface="Roboto Condensed" panose="020B0604020202020204" charset="0"/>
            </a:endParaRP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bg-BG" sz="2000" dirty="0" smtClean="0"/>
              <a:t>Размери</a:t>
            </a:r>
            <a:r>
              <a:rPr lang="bg-BG" sz="2000" dirty="0"/>
              <a:t>: 82mm х </a:t>
            </a:r>
            <a:r>
              <a:rPr lang="bg-BG" sz="2000" dirty="0" smtClean="0"/>
              <a:t>54mm</a:t>
            </a:r>
            <a:endParaRPr lang="en-US" sz="2000" dirty="0" smtClean="0"/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bg-BG" sz="2000" dirty="0" smtClean="0"/>
              <a:t>Брой </a:t>
            </a:r>
            <a:r>
              <a:rPr lang="bg-BG" sz="2000" dirty="0"/>
              <a:t>гнезда: 400</a:t>
            </a:r>
            <a:endParaRPr lang="bg-BG" sz="20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21069873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bg-BG" dirty="0"/>
              <a:t>Дъмпери (проводници)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7562" y="158124"/>
            <a:ext cx="4274676" cy="427467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71722"/>
            <a:ext cx="3157377" cy="3157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11051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4"/>
          <p:cNvSpPr txBox="1">
            <a:spLocks noGrp="1"/>
          </p:cNvSpPr>
          <p:nvPr>
            <p:ph type="ctrTitle"/>
          </p:nvPr>
        </p:nvSpPr>
        <p:spPr>
          <a:xfrm>
            <a:off x="463524" y="2871148"/>
            <a:ext cx="4509167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 smtClean="0"/>
              <a:t>Софтуер</a:t>
            </a:r>
            <a:endParaRPr dirty="0"/>
          </a:p>
        </p:txBody>
      </p:sp>
      <p:sp>
        <p:nvSpPr>
          <p:cNvPr id="222" name="Google Shape;222;p14"/>
          <p:cNvSpPr txBox="1">
            <a:spLocks noGrp="1"/>
          </p:cNvSpPr>
          <p:nvPr>
            <p:ph type="subTitle" idx="1"/>
          </p:nvPr>
        </p:nvSpPr>
        <p:spPr>
          <a:xfrm>
            <a:off x="463525" y="3975449"/>
            <a:ext cx="4094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-US" dirty="0" smtClean="0"/>
              <a:t>Source code</a:t>
            </a:r>
            <a:endParaRPr dirty="0"/>
          </a:p>
        </p:txBody>
      </p:sp>
      <p:sp>
        <p:nvSpPr>
          <p:cNvPr id="223" name="Google Shape;223;p1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224" name="Google Shape;224;p14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2000"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3</a:t>
            </a:r>
            <a:endParaRPr sz="3000"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171022515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8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 smtClean="0"/>
              <a:t>Кодът е в </a:t>
            </a:r>
            <a:r>
              <a:rPr lang="en" dirty="0" smtClean="0"/>
              <a:t>GitHub</a:t>
            </a:r>
            <a:r>
              <a:rPr lang="bg-BG" dirty="0" smtClean="0"/>
              <a:t> </a:t>
            </a:r>
            <a:r>
              <a:rPr lang="en-US" dirty="0" smtClean="0"/>
              <a:t>repository</a:t>
            </a:r>
            <a:endParaRPr dirty="0"/>
          </a:p>
        </p:txBody>
      </p:sp>
      <p:sp>
        <p:nvSpPr>
          <p:cNvPr id="270" name="Google Shape;270;p18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grpSp>
        <p:nvGrpSpPr>
          <p:cNvPr id="271" name="Google Shape;271;p18"/>
          <p:cNvGrpSpPr/>
          <p:nvPr/>
        </p:nvGrpSpPr>
        <p:grpSpPr>
          <a:xfrm>
            <a:off x="312466" y="587260"/>
            <a:ext cx="309022" cy="376837"/>
            <a:chOff x="596350" y="929175"/>
            <a:chExt cx="407950" cy="497475"/>
          </a:xfrm>
        </p:grpSpPr>
        <p:sp>
          <p:nvSpPr>
            <p:cNvPr id="272" name="Google Shape;272;p18"/>
            <p:cNvSpPr/>
            <p:nvPr/>
          </p:nvSpPr>
          <p:spPr>
            <a:xfrm>
              <a:off x="596350" y="953550"/>
              <a:ext cx="387250" cy="473100"/>
            </a:xfrm>
            <a:custGeom>
              <a:avLst/>
              <a:gdLst/>
              <a:ahLst/>
              <a:cxnLst/>
              <a:rect l="l" t="t" r="r" b="b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18"/>
            <p:cNvSpPr/>
            <p:nvPr/>
          </p:nvSpPr>
          <p:spPr>
            <a:xfrm>
              <a:off x="626775" y="9291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18"/>
            <p:cNvSpPr/>
            <p:nvPr/>
          </p:nvSpPr>
          <p:spPr>
            <a:xfrm>
              <a:off x="688900" y="12561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18"/>
            <p:cNvSpPr/>
            <p:nvPr/>
          </p:nvSpPr>
          <p:spPr>
            <a:xfrm>
              <a:off x="688900" y="12013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18"/>
            <p:cNvSpPr/>
            <p:nvPr/>
          </p:nvSpPr>
          <p:spPr>
            <a:xfrm>
              <a:off x="688900" y="11459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18"/>
            <p:cNvSpPr/>
            <p:nvPr/>
          </p:nvSpPr>
          <p:spPr>
            <a:xfrm>
              <a:off x="688900" y="10905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18"/>
            <p:cNvSpPr/>
            <p:nvPr/>
          </p:nvSpPr>
          <p:spPr>
            <a:xfrm>
              <a:off x="920250" y="929175"/>
              <a:ext cx="84050" cy="84050"/>
            </a:xfrm>
            <a:custGeom>
              <a:avLst/>
              <a:gdLst/>
              <a:ahLst/>
              <a:cxnLst/>
              <a:rect l="l" t="t" r="r" b="b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573" y="2893830"/>
            <a:ext cx="4114640" cy="174267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680" y="1612185"/>
            <a:ext cx="5915995" cy="78169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9964" y="2003031"/>
            <a:ext cx="3022886" cy="22671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3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2522" t="9667" r="35905"/>
          <a:stretch/>
        </p:blipFill>
        <p:spPr>
          <a:xfrm>
            <a:off x="46920" y="847498"/>
            <a:ext cx="5115630" cy="426850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3950" y="398988"/>
            <a:ext cx="3981450" cy="37909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3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854" y="1225275"/>
            <a:ext cx="4238625" cy="29432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5414" y="1225275"/>
            <a:ext cx="4152900" cy="3095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37433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4"/>
          <p:cNvSpPr txBox="1">
            <a:spLocks noGrp="1"/>
          </p:cNvSpPr>
          <p:nvPr>
            <p:ph type="ctrTitle"/>
          </p:nvPr>
        </p:nvSpPr>
        <p:spPr>
          <a:xfrm>
            <a:off x="463524" y="2871148"/>
            <a:ext cx="4509167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 smtClean="0"/>
              <a:t>Бъдещи разработки</a:t>
            </a:r>
            <a:endParaRPr dirty="0"/>
          </a:p>
        </p:txBody>
      </p:sp>
      <p:sp>
        <p:nvSpPr>
          <p:cNvPr id="222" name="Google Shape;222;p14"/>
          <p:cNvSpPr txBox="1">
            <a:spLocks noGrp="1"/>
          </p:cNvSpPr>
          <p:nvPr>
            <p:ph type="subTitle" idx="1"/>
          </p:nvPr>
        </p:nvSpPr>
        <p:spPr>
          <a:xfrm>
            <a:off x="463523" y="3851700"/>
            <a:ext cx="4094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bg-BG" dirty="0" smtClean="0"/>
              <a:t>Идеи за ъпгрейди</a:t>
            </a:r>
            <a:endParaRPr dirty="0"/>
          </a:p>
        </p:txBody>
      </p:sp>
      <p:sp>
        <p:nvSpPr>
          <p:cNvPr id="223" name="Google Shape;223;p1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sp>
        <p:nvSpPr>
          <p:cNvPr id="224" name="Google Shape;224;p14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2000"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4</a:t>
            </a:r>
            <a:endParaRPr sz="3000"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340656685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 smtClean="0"/>
              <a:t>Сензор за газ</a:t>
            </a:r>
            <a:endParaRPr dirty="0"/>
          </a:p>
        </p:txBody>
      </p:sp>
      <p:sp>
        <p:nvSpPr>
          <p:cNvPr id="192" name="Google Shape;192;p1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grpSp>
        <p:nvGrpSpPr>
          <p:cNvPr id="194" name="Google Shape;194;p12"/>
          <p:cNvGrpSpPr/>
          <p:nvPr/>
        </p:nvGrpSpPr>
        <p:grpSpPr>
          <a:xfrm>
            <a:off x="293683" y="574116"/>
            <a:ext cx="309041" cy="403123"/>
            <a:chOff x="590250" y="244200"/>
            <a:chExt cx="407975" cy="532175"/>
          </a:xfrm>
        </p:grpSpPr>
        <p:sp>
          <p:nvSpPr>
            <p:cNvPr id="195" name="Google Shape;195;p12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l" t="t" r="r" b="b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2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2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l" t="t" r="r" b="b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2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2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2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2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2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12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12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12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12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2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2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1937" y="1847369"/>
            <a:ext cx="6729817" cy="22006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21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grpSp>
        <p:nvGrpSpPr>
          <p:cNvPr id="4" name="Google Shape;389;p26"/>
          <p:cNvGrpSpPr/>
          <p:nvPr/>
        </p:nvGrpSpPr>
        <p:grpSpPr>
          <a:xfrm>
            <a:off x="2115038" y="3374463"/>
            <a:ext cx="5043757" cy="907708"/>
            <a:chOff x="-1535283" y="1287960"/>
            <a:chExt cx="11486579" cy="2067200"/>
          </a:xfrm>
        </p:grpSpPr>
        <p:sp>
          <p:nvSpPr>
            <p:cNvPr id="5" name="Google Shape;390;p26"/>
            <p:cNvSpPr/>
            <p:nvPr/>
          </p:nvSpPr>
          <p:spPr>
            <a:xfrm>
              <a:off x="8699476" y="1287960"/>
              <a:ext cx="1243800" cy="414300"/>
            </a:xfrm>
            <a:prstGeom prst="triangle">
              <a:avLst>
                <a:gd name="adj" fmla="val 0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6" name="Google Shape;391;p26"/>
            <p:cNvSpPr/>
            <p:nvPr/>
          </p:nvSpPr>
          <p:spPr>
            <a:xfrm rot="10800000" flipH="1">
              <a:off x="-308909" y="1697039"/>
              <a:ext cx="9030600" cy="1243800"/>
            </a:xfrm>
            <a:prstGeom prst="rect">
              <a:avLst/>
            </a:prstGeom>
            <a:solidFill>
              <a:srgbClr val="FF9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7" name="Google Shape;392;p26"/>
            <p:cNvSpPr/>
            <p:nvPr/>
          </p:nvSpPr>
          <p:spPr>
            <a:xfrm rot="10800000" flipH="1">
              <a:off x="8707496" y="1697043"/>
              <a:ext cx="1243800" cy="1243800"/>
            </a:xfrm>
            <a:prstGeom prst="rtTriangle">
              <a:avLst/>
            </a:prstGeom>
            <a:solidFill>
              <a:srgbClr val="FF9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8" name="Google Shape;393;p26"/>
            <p:cNvSpPr/>
            <p:nvPr/>
          </p:nvSpPr>
          <p:spPr>
            <a:xfrm flipH="1">
              <a:off x="-1535283" y="1697043"/>
              <a:ext cx="1243800" cy="1243800"/>
            </a:xfrm>
            <a:prstGeom prst="rtTriangle">
              <a:avLst/>
            </a:prstGeom>
            <a:solidFill>
              <a:srgbClr val="FF9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9" name="Google Shape;394;p26"/>
            <p:cNvSpPr/>
            <p:nvPr/>
          </p:nvSpPr>
          <p:spPr>
            <a:xfrm rot="10800000">
              <a:off x="-1535278" y="2940860"/>
              <a:ext cx="1243800" cy="414300"/>
            </a:xfrm>
            <a:prstGeom prst="triangle">
              <a:avLst>
                <a:gd name="adj" fmla="val 0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0" name="Google Shape;401;p26"/>
          <p:cNvGrpSpPr/>
          <p:nvPr/>
        </p:nvGrpSpPr>
        <p:grpSpPr>
          <a:xfrm>
            <a:off x="2111517" y="1928181"/>
            <a:ext cx="5043757" cy="907708"/>
            <a:chOff x="-1535283" y="1287960"/>
            <a:chExt cx="11486579" cy="2067200"/>
          </a:xfrm>
        </p:grpSpPr>
        <p:sp>
          <p:nvSpPr>
            <p:cNvPr id="11" name="Google Shape;402;p26"/>
            <p:cNvSpPr/>
            <p:nvPr/>
          </p:nvSpPr>
          <p:spPr>
            <a:xfrm>
              <a:off x="8699476" y="1287960"/>
              <a:ext cx="1243800" cy="414300"/>
            </a:xfrm>
            <a:prstGeom prst="triangle">
              <a:avLst>
                <a:gd name="adj" fmla="val 0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12" name="Google Shape;403;p26"/>
            <p:cNvSpPr/>
            <p:nvPr/>
          </p:nvSpPr>
          <p:spPr>
            <a:xfrm rot="10800000" flipH="1">
              <a:off x="-308909" y="1697039"/>
              <a:ext cx="9030600" cy="1243800"/>
            </a:xfrm>
            <a:prstGeom prst="rect">
              <a:avLst/>
            </a:prstGeom>
            <a:solidFill>
              <a:srgbClr val="FF9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13" name="Google Shape;404;p26"/>
            <p:cNvSpPr/>
            <p:nvPr/>
          </p:nvSpPr>
          <p:spPr>
            <a:xfrm rot="10800000" flipH="1">
              <a:off x="8707496" y="1697043"/>
              <a:ext cx="1243800" cy="1243800"/>
            </a:xfrm>
            <a:prstGeom prst="rtTriangle">
              <a:avLst/>
            </a:prstGeom>
            <a:solidFill>
              <a:srgbClr val="FF9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14" name="Google Shape;405;p26"/>
            <p:cNvSpPr/>
            <p:nvPr/>
          </p:nvSpPr>
          <p:spPr>
            <a:xfrm flipH="1">
              <a:off x="-1535283" y="1697043"/>
              <a:ext cx="1243800" cy="1243800"/>
            </a:xfrm>
            <a:prstGeom prst="rtTriangle">
              <a:avLst/>
            </a:prstGeom>
            <a:solidFill>
              <a:srgbClr val="FF9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15" name="Google Shape;406;p26"/>
            <p:cNvSpPr/>
            <p:nvPr/>
          </p:nvSpPr>
          <p:spPr>
            <a:xfrm rot="10800000">
              <a:off x="-1535278" y="2940860"/>
              <a:ext cx="1243800" cy="414300"/>
            </a:xfrm>
            <a:prstGeom prst="triangle">
              <a:avLst>
                <a:gd name="adj" fmla="val 0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sp>
        <p:nvSpPr>
          <p:cNvPr id="16" name="Google Shape;408;p26"/>
          <p:cNvSpPr txBox="1">
            <a:spLocks/>
          </p:cNvSpPr>
          <p:nvPr/>
        </p:nvSpPr>
        <p:spPr>
          <a:xfrm>
            <a:off x="2650018" y="2155040"/>
            <a:ext cx="3917100" cy="4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spcAft>
                <a:spcPts val="1000"/>
              </a:spcAft>
              <a:buFont typeface="Roboto Condensed Light"/>
              <a:buNone/>
            </a:pPr>
            <a:r>
              <a:rPr lang="bg-BG" sz="1800" b="1" dirty="0" smtClean="0">
                <a:solidFill>
                  <a:schemeClr val="bg1"/>
                </a:solidFill>
              </a:rPr>
              <a:t>1. Добавяне на дисплей с надписи</a:t>
            </a:r>
            <a:endParaRPr lang="en-US" sz="1800" b="1" dirty="0">
              <a:solidFill>
                <a:schemeClr val="bg1"/>
              </a:solidFill>
            </a:endParaRPr>
          </a:p>
        </p:txBody>
      </p:sp>
      <p:sp>
        <p:nvSpPr>
          <p:cNvPr id="17" name="Google Shape;412;p26"/>
          <p:cNvSpPr txBox="1">
            <a:spLocks/>
          </p:cNvSpPr>
          <p:nvPr/>
        </p:nvSpPr>
        <p:spPr>
          <a:xfrm>
            <a:off x="2650018" y="3621067"/>
            <a:ext cx="3917100" cy="4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spcAft>
                <a:spcPts val="1000"/>
              </a:spcAft>
              <a:buFont typeface="Roboto Condensed Light"/>
              <a:buNone/>
            </a:pPr>
            <a:r>
              <a:rPr lang="bg-BG" sz="1800" b="1" dirty="0" smtClean="0">
                <a:solidFill>
                  <a:schemeClr val="bg1"/>
                </a:solidFill>
              </a:rPr>
              <a:t>2. Свързване с контролна система</a:t>
            </a:r>
            <a:endParaRPr lang="en-US" sz="18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bg-BG" dirty="0" smtClean="0"/>
              <a:t>Звукова и визуална аларма</a:t>
            </a:r>
            <a:endParaRPr lang="bg-BG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21</a:t>
            </a:fld>
            <a:endParaRPr lang="e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2800" y="178408"/>
            <a:ext cx="6318607" cy="416370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07" y="928152"/>
            <a:ext cx="2371725" cy="3533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91741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6" name="Google Shape;376;p25"/>
          <p:cNvGrpSpPr/>
          <p:nvPr/>
        </p:nvGrpSpPr>
        <p:grpSpPr>
          <a:xfrm>
            <a:off x="552885" y="1385750"/>
            <a:ext cx="8044527" cy="2067200"/>
            <a:chOff x="185742" y="1287960"/>
            <a:chExt cx="8044527" cy="2067200"/>
          </a:xfrm>
        </p:grpSpPr>
        <p:sp>
          <p:nvSpPr>
            <p:cNvPr id="377" name="Google Shape;377;p25"/>
            <p:cNvSpPr/>
            <p:nvPr/>
          </p:nvSpPr>
          <p:spPr>
            <a:xfrm>
              <a:off x="6978450" y="1287960"/>
              <a:ext cx="1243800" cy="414300"/>
            </a:xfrm>
            <a:prstGeom prst="triangle">
              <a:avLst>
                <a:gd name="adj" fmla="val 0"/>
              </a:avLst>
            </a:prstGeom>
            <a:solidFill>
              <a:srgbClr val="92A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378" name="Google Shape;378;p25"/>
            <p:cNvSpPr/>
            <p:nvPr/>
          </p:nvSpPr>
          <p:spPr>
            <a:xfrm rot="10800000" flipH="1">
              <a:off x="1423250" y="1697050"/>
              <a:ext cx="5566500" cy="1243800"/>
            </a:xfrm>
            <a:prstGeom prst="rect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379" name="Google Shape;379;p25"/>
            <p:cNvSpPr/>
            <p:nvPr/>
          </p:nvSpPr>
          <p:spPr>
            <a:xfrm rot="10800000" flipH="1">
              <a:off x="6986470" y="1697043"/>
              <a:ext cx="1243800" cy="12438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380" name="Google Shape;380;p25"/>
            <p:cNvSpPr/>
            <p:nvPr/>
          </p:nvSpPr>
          <p:spPr>
            <a:xfrm flipH="1">
              <a:off x="185742" y="1697043"/>
              <a:ext cx="1243800" cy="12438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381" name="Google Shape;381;p25"/>
            <p:cNvSpPr/>
            <p:nvPr/>
          </p:nvSpPr>
          <p:spPr>
            <a:xfrm rot="10800000">
              <a:off x="185748" y="2940860"/>
              <a:ext cx="1243800" cy="414300"/>
            </a:xfrm>
            <a:prstGeom prst="triangle">
              <a:avLst>
                <a:gd name="adj" fmla="val 0"/>
              </a:avLst>
            </a:prstGeom>
            <a:solidFill>
              <a:srgbClr val="92A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sp>
        <p:nvSpPr>
          <p:cNvPr id="382" name="Google Shape;382;p25"/>
          <p:cNvSpPr txBox="1">
            <a:spLocks noGrp="1"/>
          </p:cNvSpPr>
          <p:nvPr>
            <p:ph type="ctrTitle" idx="4294967295"/>
          </p:nvPr>
        </p:nvSpPr>
        <p:spPr>
          <a:xfrm>
            <a:off x="558475" y="1808800"/>
            <a:ext cx="8039100" cy="122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3600" dirty="0" smtClean="0">
                <a:solidFill>
                  <a:srgbClr val="3F5378"/>
                </a:solidFill>
              </a:rPr>
              <a:t>Благодарим за вниманието!</a:t>
            </a:r>
            <a:endParaRPr sz="3600" dirty="0">
              <a:solidFill>
                <a:srgbClr val="3F5378"/>
              </a:solidFill>
            </a:endParaRPr>
          </a:p>
        </p:txBody>
      </p:sp>
      <p:sp>
        <p:nvSpPr>
          <p:cNvPr id="383" name="Google Shape;383;p25"/>
          <p:cNvSpPr txBox="1">
            <a:spLocks noGrp="1"/>
          </p:cNvSpPr>
          <p:nvPr>
            <p:ph type="subTitle" idx="4294967295"/>
          </p:nvPr>
        </p:nvSpPr>
        <p:spPr>
          <a:xfrm>
            <a:off x="1924813" y="3753491"/>
            <a:ext cx="6050700" cy="49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bg-BG" dirty="0" smtClean="0">
                <a:solidFill>
                  <a:srgbClr val="FF9800"/>
                </a:solidFill>
              </a:rPr>
              <a:t>Изготвено от:</a:t>
            </a:r>
          </a:p>
          <a:p>
            <a:pPr marL="0" lvl="0" indent="0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bg-BG" dirty="0" smtClean="0">
                <a:solidFill>
                  <a:srgbClr val="FF9800"/>
                </a:solidFill>
              </a:rPr>
              <a:t>Мария Щерева</a:t>
            </a:r>
          </a:p>
          <a:p>
            <a:pPr marL="0" lvl="0" indent="0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bg-BG" dirty="0" smtClean="0">
                <a:solidFill>
                  <a:srgbClr val="FF9800"/>
                </a:solidFill>
              </a:rPr>
              <a:t>Цветина Ангелова</a:t>
            </a:r>
            <a:endParaRPr dirty="0">
              <a:solidFill>
                <a:srgbClr val="FF9800"/>
              </a:solidFill>
            </a:endParaRPr>
          </a:p>
        </p:txBody>
      </p:sp>
      <p:sp>
        <p:nvSpPr>
          <p:cNvPr id="384" name="Google Shape;384;p25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717"/>
          <a:stretch/>
        </p:blipFill>
        <p:spPr>
          <a:xfrm>
            <a:off x="4501724" y="3252393"/>
            <a:ext cx="2556622" cy="159234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4000">
        <p15:prstTrans prst="curtains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4"/>
          <p:cNvSpPr txBox="1">
            <a:spLocks noGrp="1"/>
          </p:cNvSpPr>
          <p:nvPr>
            <p:ph type="ctrTitle"/>
          </p:nvPr>
        </p:nvSpPr>
        <p:spPr>
          <a:xfrm>
            <a:off x="463524" y="2871148"/>
            <a:ext cx="4509167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 smtClean="0"/>
              <a:t>Същност и цел на проекта</a:t>
            </a:r>
            <a:endParaRPr dirty="0"/>
          </a:p>
        </p:txBody>
      </p:sp>
      <p:sp>
        <p:nvSpPr>
          <p:cNvPr id="222" name="Google Shape;222;p14"/>
          <p:cNvSpPr txBox="1">
            <a:spLocks noGrp="1"/>
          </p:cNvSpPr>
          <p:nvPr>
            <p:ph type="subTitle" idx="1"/>
          </p:nvPr>
        </p:nvSpPr>
        <p:spPr>
          <a:xfrm>
            <a:off x="463525" y="3975449"/>
            <a:ext cx="4094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bg-BG" dirty="0" smtClean="0"/>
              <a:t>Какво са газовите детектори?</a:t>
            </a:r>
            <a:endParaRPr dirty="0"/>
          </a:p>
        </p:txBody>
      </p:sp>
      <p:sp>
        <p:nvSpPr>
          <p:cNvPr id="223" name="Google Shape;223;p1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224" name="Google Shape;224;p14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1</a:t>
            </a:r>
            <a:endParaRPr sz="30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5"/>
          <p:cNvSpPr txBox="1">
            <a:spLocks noGrp="1"/>
          </p:cNvSpPr>
          <p:nvPr>
            <p:ph type="sldNum" idx="4294967295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231" name="Google Shape;231;p15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bg-BG" dirty="0" smtClean="0"/>
              <a:t>Система за безопасност</a:t>
            </a:r>
          </a:p>
          <a:p>
            <a:r>
              <a:rPr lang="bg-BG" dirty="0" smtClean="0"/>
              <a:t>Имат за цел откриване на газ или други емисии</a:t>
            </a:r>
          </a:p>
          <a:p>
            <a:r>
              <a:rPr lang="bg-BG" dirty="0" smtClean="0"/>
              <a:t>Те са от изключителна важност</a:t>
            </a:r>
            <a:endParaRPr lang="bg-BG"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4"/>
          <p:cNvSpPr txBox="1">
            <a:spLocks noGrp="1"/>
          </p:cNvSpPr>
          <p:nvPr>
            <p:ph type="ctrTitle"/>
          </p:nvPr>
        </p:nvSpPr>
        <p:spPr>
          <a:xfrm>
            <a:off x="463524" y="2871148"/>
            <a:ext cx="4509167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 smtClean="0"/>
              <a:t>Хардуер</a:t>
            </a:r>
            <a:endParaRPr dirty="0"/>
          </a:p>
        </p:txBody>
      </p:sp>
      <p:sp>
        <p:nvSpPr>
          <p:cNvPr id="222" name="Google Shape;222;p14"/>
          <p:cNvSpPr txBox="1">
            <a:spLocks noGrp="1"/>
          </p:cNvSpPr>
          <p:nvPr>
            <p:ph type="subTitle" idx="1"/>
          </p:nvPr>
        </p:nvSpPr>
        <p:spPr>
          <a:xfrm>
            <a:off x="463525" y="3975449"/>
            <a:ext cx="4094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bg-BG" dirty="0" smtClean="0"/>
              <a:t>Компоненти</a:t>
            </a:r>
            <a:endParaRPr dirty="0"/>
          </a:p>
        </p:txBody>
      </p:sp>
      <p:sp>
        <p:nvSpPr>
          <p:cNvPr id="223" name="Google Shape;223;p1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224" name="Google Shape;224;p14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120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2</a:t>
            </a:r>
            <a:endParaRPr sz="3000"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269861028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bg-BG" dirty="0" smtClean="0"/>
              <a:t>Симулацията и схема на проекта</a:t>
            </a:r>
            <a:endParaRPr lang="bg-BG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49413"/>
            <a:ext cx="1627009" cy="162700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399" y="2580029"/>
            <a:ext cx="1226209" cy="122344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2000" y="169523"/>
            <a:ext cx="5715000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18920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6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 smtClean="0"/>
              <a:t>Главни компоненти</a:t>
            </a:r>
            <a:endParaRPr dirty="0"/>
          </a:p>
        </p:txBody>
      </p:sp>
      <p:sp>
        <p:nvSpPr>
          <p:cNvPr id="237" name="Google Shape;237;p16"/>
          <p:cNvSpPr txBox="1">
            <a:spLocks noGrp="1"/>
          </p:cNvSpPr>
          <p:nvPr>
            <p:ph type="body" idx="1"/>
          </p:nvPr>
        </p:nvSpPr>
        <p:spPr>
          <a:xfrm>
            <a:off x="282216" y="1491000"/>
            <a:ext cx="6132600" cy="314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lang="en-US" dirty="0" smtClean="0"/>
              <a:t>Arduino Uno R3</a:t>
            </a:r>
            <a:endParaRPr lang="bg-BG" dirty="0" smtClean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lang="bg-BG" dirty="0" smtClean="0"/>
              <a:t>Сензор за газ </a:t>
            </a:r>
            <a:r>
              <a:rPr lang="en-US" dirty="0" smtClean="0"/>
              <a:t>MQ-6</a:t>
            </a:r>
          </a:p>
          <a:p>
            <a:pPr lvl="0">
              <a:spcBef>
                <a:spcPts val="0"/>
              </a:spcBef>
            </a:pPr>
            <a:r>
              <a:rPr lang="bg-BG" dirty="0" smtClean="0"/>
              <a:t>20</a:t>
            </a:r>
            <a:r>
              <a:rPr lang="en-US" dirty="0" smtClean="0"/>
              <a:t>k</a:t>
            </a:r>
            <a:r>
              <a:rPr lang="el-GR" dirty="0" smtClean="0"/>
              <a:t>Ω</a:t>
            </a:r>
            <a:r>
              <a:rPr lang="bg-BG" dirty="0" smtClean="0"/>
              <a:t> резистор</a:t>
            </a:r>
          </a:p>
          <a:p>
            <a:pPr lvl="0">
              <a:spcBef>
                <a:spcPts val="0"/>
              </a:spcBef>
            </a:pPr>
            <a:r>
              <a:rPr lang="en-US" dirty="0" err="1" smtClean="0"/>
              <a:t>NeoPixel</a:t>
            </a:r>
            <a:r>
              <a:rPr lang="en-US" dirty="0" smtClean="0"/>
              <a:t> Ring </a:t>
            </a:r>
            <a:r>
              <a:rPr lang="bg-BG" dirty="0" smtClean="0"/>
              <a:t>с 12 светлодиода</a:t>
            </a:r>
          </a:p>
          <a:p>
            <a:pPr lvl="0">
              <a:spcBef>
                <a:spcPts val="0"/>
              </a:spcBef>
            </a:pPr>
            <a:r>
              <a:rPr lang="bg-BG" dirty="0" smtClean="0"/>
              <a:t>Пиезозумер </a:t>
            </a:r>
            <a:r>
              <a:rPr lang="en-US" dirty="0" smtClean="0"/>
              <a:t>5V</a:t>
            </a:r>
            <a:r>
              <a:rPr lang="bg-BG" dirty="0" smtClean="0"/>
              <a:t>(</a:t>
            </a:r>
            <a:r>
              <a:rPr lang="en-US" dirty="0" smtClean="0"/>
              <a:t>Buzzer</a:t>
            </a:r>
            <a:r>
              <a:rPr lang="bg-BG" dirty="0" smtClean="0"/>
              <a:t>)</a:t>
            </a:r>
            <a:endParaRPr lang="en-US" dirty="0" smtClean="0"/>
          </a:p>
          <a:p>
            <a:pPr lvl="0">
              <a:spcBef>
                <a:spcPts val="0"/>
              </a:spcBef>
            </a:pPr>
            <a:r>
              <a:rPr lang="en-US" dirty="0" smtClean="0"/>
              <a:t>Breadboard 400 </a:t>
            </a:r>
            <a:r>
              <a:rPr lang="bg-BG" dirty="0" smtClean="0"/>
              <a:t>гнезда</a:t>
            </a:r>
          </a:p>
          <a:p>
            <a:pPr lvl="0">
              <a:spcBef>
                <a:spcPts val="0"/>
              </a:spcBef>
            </a:pPr>
            <a:r>
              <a:rPr lang="bg-BG" dirty="0" smtClean="0"/>
              <a:t>Дъмпери (проводници)</a:t>
            </a:r>
            <a:endParaRPr dirty="0"/>
          </a:p>
        </p:txBody>
      </p:sp>
      <p:sp>
        <p:nvSpPr>
          <p:cNvPr id="238" name="Google Shape;238;p16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7999" y="644713"/>
            <a:ext cx="1215775" cy="12157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8397" y="1910929"/>
            <a:ext cx="2858501" cy="204373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0573" y="1073854"/>
            <a:ext cx="837075" cy="837075"/>
          </a:xfrm>
          <a:prstGeom prst="rect">
            <a:avLst/>
          </a:prstGeom>
        </p:spPr>
      </p:pic>
      <p:sp>
        <p:nvSpPr>
          <p:cNvPr id="17" name="Google Shape;696;p37"/>
          <p:cNvSpPr/>
          <p:nvPr/>
        </p:nvSpPr>
        <p:spPr>
          <a:xfrm>
            <a:off x="232399" y="540782"/>
            <a:ext cx="415956" cy="415956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Arduino Uno R3</a:t>
            </a:r>
            <a:endParaRPr lang="bg-BG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2800" y="817214"/>
            <a:ext cx="6341552" cy="30095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97" y="930758"/>
            <a:ext cx="2429214" cy="3705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8750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bg-BG" dirty="0" smtClean="0"/>
              <a:t>Сензор за газ </a:t>
            </a:r>
            <a:r>
              <a:rPr lang="en-US" dirty="0" smtClean="0"/>
              <a:t>MQ-6</a:t>
            </a:r>
            <a:endParaRPr lang="bg-BG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9298" y="303776"/>
            <a:ext cx="3620005" cy="40010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59979"/>
            <a:ext cx="2362530" cy="3734321"/>
          </a:xfrm>
          <a:prstGeom prst="rect">
            <a:avLst/>
          </a:prstGeom>
        </p:spPr>
      </p:pic>
      <p:sp>
        <p:nvSpPr>
          <p:cNvPr id="10" name="Google Shape;267;p18"/>
          <p:cNvSpPr txBox="1">
            <a:spLocks/>
          </p:cNvSpPr>
          <p:nvPr/>
        </p:nvSpPr>
        <p:spPr>
          <a:xfrm>
            <a:off x="1790320" y="525777"/>
            <a:ext cx="3378300" cy="272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7D3E6"/>
              </a:buClr>
              <a:buSzPts val="1300"/>
              <a:buFont typeface="Roboto Condensed Light"/>
              <a:buNone/>
              <a:defRPr sz="13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spcBef>
                <a:spcPts val="600"/>
              </a:spcBef>
            </a:pPr>
            <a:r>
              <a:rPr lang="bg-BG" sz="2000" b="1" dirty="0" smtClean="0"/>
              <a:t>Характеристики:</a:t>
            </a:r>
            <a:endParaRPr lang="en-US" sz="2000" b="1" dirty="0" smtClean="0"/>
          </a:p>
          <a:p>
            <a:pPr marL="0" indent="0">
              <a:spcBef>
                <a:spcPts val="600"/>
              </a:spcBef>
            </a:pPr>
            <a:r>
              <a:rPr lang="ru-RU" sz="2000" dirty="0" smtClean="0"/>
              <a:t>Работи при температура от -10°C до 50°C и консумира до 150mA при захранване 5V.</a:t>
            </a:r>
            <a:endParaRPr lang="ru-RU" sz="20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3208" y="2188833"/>
            <a:ext cx="2603108" cy="2095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40973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Salerio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</TotalTime>
  <Words>228</Words>
  <Application>Microsoft Office PowerPoint</Application>
  <PresentationFormat>On-screen Show (16:9)</PresentationFormat>
  <Paragraphs>80</Paragraphs>
  <Slides>22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Roboto Condensed Light</vt:lpstr>
      <vt:lpstr>Roboto Condensed</vt:lpstr>
      <vt:lpstr>Arial</vt:lpstr>
      <vt:lpstr>Arvo</vt:lpstr>
      <vt:lpstr>Salerio template</vt:lpstr>
      <vt:lpstr>Алармен датчик за наличие на газ</vt:lpstr>
      <vt:lpstr>Сензор за газ</vt:lpstr>
      <vt:lpstr>Същност и цел на проекта</vt:lpstr>
      <vt:lpstr>PowerPoint Presentation</vt:lpstr>
      <vt:lpstr>Хардуер</vt:lpstr>
      <vt:lpstr>PowerPoint Presentation</vt:lpstr>
      <vt:lpstr>Главни компоненти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Софтуер</vt:lpstr>
      <vt:lpstr>Кодът е в GitHub repository</vt:lpstr>
      <vt:lpstr>PowerPoint Presentation</vt:lpstr>
      <vt:lpstr>PowerPoint Presentation</vt:lpstr>
      <vt:lpstr>Бъдещи разработки</vt:lpstr>
      <vt:lpstr>PowerPoint Presentation</vt:lpstr>
      <vt:lpstr>PowerPoint Presentation</vt:lpstr>
      <vt:lpstr>Благодарим за вниманието!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Алармен датчик за наличие на газ</dc:title>
  <cp:lastModifiedBy>User</cp:lastModifiedBy>
  <cp:revision>19</cp:revision>
  <dcterms:modified xsi:type="dcterms:W3CDTF">2019-07-06T04:22:47Z</dcterms:modified>
</cp:coreProperties>
</file>